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Default Extension="svg" ContentType="image/svg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Times New Roman Bold" charset="0"/>
      <p:regular r:id="rId10"/>
    </p:embeddedFont>
    <p:embeddedFont>
      <p:font typeface="Calibri" pitchFamily="34" charset="0"/>
      <p:regular r:id="rId11"/>
      <p:bold r:id="rId12"/>
      <p:italic r:id="rId13"/>
      <p:boldItalic r:id="rId14"/>
    </p:embeddedFont>
    <p:embeddedFont>
      <p:font typeface="Poppins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-821" y="-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png>
</file>

<file path=ppt/media/image3.png>
</file>

<file path=ppt/media/image3.svg>
</file>

<file path=ppt/media/image4.jpeg>
</file>

<file path=ppt/media/image5.png>
</file>

<file path=ppt/media/image5.svg>
</file>

<file path=ppt/media/image6.jpeg>
</file>

<file path=ppt/media/image7.jpeg>
</file>

<file path=ppt/media/image8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8.sv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218" t="-22650" r="-757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954764" y="2268152"/>
            <a:ext cx="21215842" cy="11964886"/>
          </a:xfrm>
          <a:custGeom>
            <a:avLst/>
            <a:gdLst/>
            <a:ahLst/>
            <a:cxnLst/>
            <a:rect l="l" t="t" r="r" b="b"/>
            <a:pathLst>
              <a:path w="21215842" h="11964886">
                <a:moveTo>
                  <a:pt x="0" y="0"/>
                </a:moveTo>
                <a:lnTo>
                  <a:pt x="21215842" y="0"/>
                </a:lnTo>
                <a:lnTo>
                  <a:pt x="21215842" y="11964886"/>
                </a:lnTo>
                <a:lnTo>
                  <a:pt x="0" y="119648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602958" y="3161729"/>
            <a:ext cx="460706" cy="882885"/>
          </a:xfrm>
          <a:custGeom>
            <a:avLst/>
            <a:gdLst/>
            <a:ahLst/>
            <a:cxnLst/>
            <a:rect l="l" t="t" r="r" b="b"/>
            <a:pathLst>
              <a:path w="460706" h="882885">
                <a:moveTo>
                  <a:pt x="0" y="0"/>
                </a:moveTo>
                <a:lnTo>
                  <a:pt x="460706" y="0"/>
                </a:lnTo>
                <a:lnTo>
                  <a:pt x="460706" y="882885"/>
                </a:lnTo>
                <a:lnTo>
                  <a:pt x="0" y="88288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622472" y="3930314"/>
            <a:ext cx="13043057" cy="1616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45"/>
              </a:lnSpc>
              <a:spcBef>
                <a:spcPct val="0"/>
              </a:spcBef>
            </a:pPr>
            <a:r>
              <a:rPr lang="en-US" sz="4603" b="1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AI AGROBOT: INTELLIGENT AGRICULTURE CHAT ASSISTANT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450170" y="8909863"/>
            <a:ext cx="2405504" cy="3634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4"/>
              </a:lnSpc>
              <a:spcBef>
                <a:spcPct val="0"/>
              </a:spcBef>
            </a:pPr>
            <a:r>
              <a:rPr lang="en-US" sz="218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presented by: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803397" y="9405746"/>
            <a:ext cx="3167918" cy="389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78"/>
              </a:lnSpc>
              <a:spcBef>
                <a:spcPct val="0"/>
              </a:spcBef>
            </a:pPr>
            <a:r>
              <a:rPr lang="en-US" sz="2341" b="1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PASUNURI POOJA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66562" y="3344523"/>
            <a:ext cx="18966128" cy="6942477"/>
            <a:chOff x="0" y="0"/>
            <a:chExt cx="4995194" cy="182847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95194" cy="1828471"/>
            </a:xfrm>
            <a:custGeom>
              <a:avLst/>
              <a:gdLst/>
              <a:ahLst/>
              <a:cxnLst/>
              <a:rect l="l" t="t" r="r" b="b"/>
              <a:pathLst>
                <a:path w="4995194" h="1828471">
                  <a:moveTo>
                    <a:pt x="0" y="0"/>
                  </a:moveTo>
                  <a:lnTo>
                    <a:pt x="4995194" y="0"/>
                  </a:lnTo>
                  <a:lnTo>
                    <a:pt x="4995194" y="1828471"/>
                  </a:lnTo>
                  <a:lnTo>
                    <a:pt x="0" y="1828471"/>
                  </a:lnTo>
                  <a:close/>
                </a:path>
              </a:pathLst>
            </a:custGeom>
            <a:solidFill>
              <a:srgbClr val="FFEEBF">
                <a:alpha val="26667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995194" cy="18665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52085" y="734009"/>
            <a:ext cx="7040546" cy="5087619"/>
            <a:chOff x="0" y="0"/>
            <a:chExt cx="1090765" cy="78820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90765" cy="788205"/>
            </a:xfrm>
            <a:custGeom>
              <a:avLst/>
              <a:gdLst/>
              <a:ahLst/>
              <a:cxnLst/>
              <a:rect l="l" t="t" r="r" b="b"/>
              <a:pathLst>
                <a:path w="1090765" h="788205">
                  <a:moveTo>
                    <a:pt x="38487" y="0"/>
                  </a:moveTo>
                  <a:lnTo>
                    <a:pt x="1052278" y="0"/>
                  </a:lnTo>
                  <a:cubicBezTo>
                    <a:pt x="1073534" y="0"/>
                    <a:pt x="1090765" y="17231"/>
                    <a:pt x="1090765" y="38487"/>
                  </a:cubicBezTo>
                  <a:lnTo>
                    <a:pt x="1090765" y="749719"/>
                  </a:lnTo>
                  <a:cubicBezTo>
                    <a:pt x="1090765" y="770974"/>
                    <a:pt x="1073534" y="788205"/>
                    <a:pt x="1052278" y="788205"/>
                  </a:cubicBezTo>
                  <a:lnTo>
                    <a:pt x="38487" y="788205"/>
                  </a:lnTo>
                  <a:cubicBezTo>
                    <a:pt x="17231" y="788205"/>
                    <a:pt x="0" y="770974"/>
                    <a:pt x="0" y="749719"/>
                  </a:cubicBezTo>
                  <a:lnTo>
                    <a:pt x="0" y="38487"/>
                  </a:lnTo>
                  <a:cubicBezTo>
                    <a:pt x="0" y="17231"/>
                    <a:pt x="17231" y="0"/>
                    <a:pt x="38487" y="0"/>
                  </a:cubicBezTo>
                  <a:close/>
                </a:path>
              </a:pathLst>
            </a:custGeom>
            <a:blipFill>
              <a:blip r:embed="rId2" cstate="print"/>
              <a:stretch>
                <a:fillRect l="-4230" r="-4230"/>
              </a:stretch>
            </a:blipFill>
            <a:ln w="57150" cap="rnd">
              <a:solidFill>
                <a:srgbClr val="487307"/>
              </a:solidFill>
              <a:prstDash val="solid"/>
              <a:round/>
            </a:ln>
          </p:spPr>
        </p:sp>
      </p:grpSp>
      <p:sp>
        <p:nvSpPr>
          <p:cNvPr id="7" name="Freeform 7"/>
          <p:cNvSpPr/>
          <p:nvPr/>
        </p:nvSpPr>
        <p:spPr>
          <a:xfrm>
            <a:off x="15708358" y="922869"/>
            <a:ext cx="307387" cy="589070"/>
          </a:xfrm>
          <a:custGeom>
            <a:avLst/>
            <a:gdLst/>
            <a:ahLst/>
            <a:cxnLst/>
            <a:rect l="l" t="t" r="r" b="b"/>
            <a:pathLst>
              <a:path w="307387" h="589070">
                <a:moveTo>
                  <a:pt x="0" y="0"/>
                </a:moveTo>
                <a:lnTo>
                  <a:pt x="307387" y="0"/>
                </a:lnTo>
                <a:lnTo>
                  <a:pt x="307387" y="589070"/>
                </a:lnTo>
                <a:lnTo>
                  <a:pt x="0" y="58907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752085" y="6158767"/>
            <a:ext cx="7040546" cy="5087619"/>
            <a:chOff x="0" y="0"/>
            <a:chExt cx="1090765" cy="78820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90765" cy="788205"/>
            </a:xfrm>
            <a:custGeom>
              <a:avLst/>
              <a:gdLst/>
              <a:ahLst/>
              <a:cxnLst/>
              <a:rect l="l" t="t" r="r" b="b"/>
              <a:pathLst>
                <a:path w="1090765" h="788205">
                  <a:moveTo>
                    <a:pt x="38487" y="0"/>
                  </a:moveTo>
                  <a:lnTo>
                    <a:pt x="1052278" y="0"/>
                  </a:lnTo>
                  <a:cubicBezTo>
                    <a:pt x="1073534" y="0"/>
                    <a:pt x="1090765" y="17231"/>
                    <a:pt x="1090765" y="38487"/>
                  </a:cubicBezTo>
                  <a:lnTo>
                    <a:pt x="1090765" y="749719"/>
                  </a:lnTo>
                  <a:cubicBezTo>
                    <a:pt x="1090765" y="770974"/>
                    <a:pt x="1073534" y="788205"/>
                    <a:pt x="1052278" y="788205"/>
                  </a:cubicBezTo>
                  <a:lnTo>
                    <a:pt x="38487" y="788205"/>
                  </a:lnTo>
                  <a:cubicBezTo>
                    <a:pt x="17231" y="788205"/>
                    <a:pt x="0" y="770974"/>
                    <a:pt x="0" y="749719"/>
                  </a:cubicBezTo>
                  <a:lnTo>
                    <a:pt x="0" y="38487"/>
                  </a:lnTo>
                  <a:cubicBezTo>
                    <a:pt x="0" y="17231"/>
                    <a:pt x="17231" y="0"/>
                    <a:pt x="38487" y="0"/>
                  </a:cubicBezTo>
                  <a:close/>
                </a:path>
              </a:pathLst>
            </a:custGeom>
            <a:blipFill>
              <a:blip r:embed="rId5" cstate="print"/>
              <a:stretch>
                <a:fillRect l="-4196" r="-4196"/>
              </a:stretch>
            </a:blipFill>
            <a:ln w="57150" cap="rnd">
              <a:solidFill>
                <a:srgbClr val="487307"/>
              </a:solidFill>
              <a:prstDash val="solid"/>
              <a:round/>
            </a:ln>
          </p:spPr>
        </p:sp>
      </p:grpSp>
      <p:sp>
        <p:nvSpPr>
          <p:cNvPr id="10" name="TextBox 10"/>
          <p:cNvSpPr txBox="1"/>
          <p:nvPr/>
        </p:nvSpPr>
        <p:spPr>
          <a:xfrm>
            <a:off x="9216502" y="1457771"/>
            <a:ext cx="8466978" cy="1028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79"/>
              </a:lnSpc>
            </a:pPr>
            <a:r>
              <a:rPr lang="en-US" sz="8149" b="1">
                <a:solidFill>
                  <a:srgbClr val="70821F"/>
                </a:solidFill>
                <a:latin typeface="Garet Bold"/>
                <a:ea typeface="Garet Bold"/>
                <a:cs typeface="Garet Bold"/>
                <a:sym typeface="Garet Bold"/>
              </a:rPr>
              <a:t>About Project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89972" y="913910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02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792631" y="3640479"/>
            <a:ext cx="9137382" cy="5063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40486" lvl="1" indent="-220243" algn="just">
              <a:lnSpc>
                <a:spcPts val="2856"/>
              </a:lnSpc>
              <a:buFont typeface="Arial"/>
              <a:buChar char="•"/>
            </a:pPr>
            <a:r>
              <a:rPr lang="en-US" sz="2040">
                <a:solidFill>
                  <a:srgbClr val="48730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 AgroBot is an intelligent chat assistant designed to help farmers with agricultural guidance.</a:t>
            </a:r>
          </a:p>
          <a:p>
            <a:pPr marL="440486" lvl="1" indent="-220243" algn="just">
              <a:lnSpc>
                <a:spcPts val="2856"/>
              </a:lnSpc>
              <a:buFont typeface="Arial"/>
              <a:buChar char="•"/>
            </a:pPr>
            <a:r>
              <a:rPr lang="en-US" sz="2040">
                <a:solidFill>
                  <a:srgbClr val="48730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uses Artificial Intelligence (AI) and Natural Language Processing (NLP) to understand farmers’ questions.</a:t>
            </a:r>
          </a:p>
          <a:p>
            <a:pPr marL="440486" lvl="1" indent="-220243" algn="just">
              <a:lnSpc>
                <a:spcPts val="2856"/>
              </a:lnSpc>
              <a:buFont typeface="Arial"/>
              <a:buChar char="•"/>
            </a:pPr>
            <a:r>
              <a:rPr lang="en-US" sz="2040">
                <a:solidFill>
                  <a:srgbClr val="48730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bot provides real-time answers about crops, fertilizers, pests, and weather updates.</a:t>
            </a:r>
          </a:p>
          <a:p>
            <a:pPr marL="440486" lvl="1" indent="-220243" algn="just">
              <a:lnSpc>
                <a:spcPts val="2856"/>
              </a:lnSpc>
              <a:buFont typeface="Arial"/>
              <a:buChar char="•"/>
            </a:pPr>
            <a:r>
              <a:rPr lang="en-US" sz="2040">
                <a:solidFill>
                  <a:srgbClr val="48730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aims to make farming smarter, easier, and more productive.</a:t>
            </a:r>
          </a:p>
          <a:p>
            <a:pPr marL="440486" lvl="1" indent="-220243" algn="just">
              <a:lnSpc>
                <a:spcPts val="2856"/>
              </a:lnSpc>
              <a:buFont typeface="Arial"/>
              <a:buChar char="•"/>
            </a:pPr>
            <a:r>
              <a:rPr lang="en-US" sz="2040">
                <a:solidFill>
                  <a:srgbClr val="48730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system works through a simple chat interface that can be used on mobile or computer.</a:t>
            </a:r>
          </a:p>
          <a:p>
            <a:pPr marL="440486" lvl="1" indent="-220243" algn="just">
              <a:lnSpc>
                <a:spcPts val="2856"/>
              </a:lnSpc>
              <a:buFont typeface="Arial"/>
              <a:buChar char="•"/>
            </a:pPr>
            <a:r>
              <a:rPr lang="en-US" sz="2040">
                <a:solidFill>
                  <a:srgbClr val="48730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connects to weather APIs and crop databases to give accurate and updated information.</a:t>
            </a:r>
          </a:p>
          <a:p>
            <a:pPr marL="440486" lvl="1" indent="-220243" algn="just">
              <a:lnSpc>
                <a:spcPts val="2856"/>
              </a:lnSpc>
              <a:buFont typeface="Arial"/>
              <a:buChar char="•"/>
            </a:pPr>
            <a:r>
              <a:rPr lang="en-US" sz="2040">
                <a:solidFill>
                  <a:srgbClr val="48730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 AgroBot helps reduce farmers’ dependency on experts and promotes digital agriculture.</a:t>
            </a:r>
          </a:p>
          <a:p>
            <a:pPr algn="just">
              <a:lnSpc>
                <a:spcPts val="2856"/>
              </a:lnSpc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559467"/>
            <a:ext cx="1417831" cy="11600565"/>
            <a:chOff x="0" y="0"/>
            <a:chExt cx="373421" cy="30552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3421" cy="3055293"/>
            </a:xfrm>
            <a:custGeom>
              <a:avLst/>
              <a:gdLst/>
              <a:ahLst/>
              <a:cxnLst/>
              <a:rect l="l" t="t" r="r" b="b"/>
              <a:pathLst>
                <a:path w="373421" h="3055293">
                  <a:moveTo>
                    <a:pt x="38223" y="0"/>
                  </a:moveTo>
                  <a:lnTo>
                    <a:pt x="335198" y="0"/>
                  </a:lnTo>
                  <a:cubicBezTo>
                    <a:pt x="356308" y="0"/>
                    <a:pt x="373421" y="17113"/>
                    <a:pt x="373421" y="38223"/>
                  </a:cubicBezTo>
                  <a:lnTo>
                    <a:pt x="373421" y="3017070"/>
                  </a:lnTo>
                  <a:cubicBezTo>
                    <a:pt x="373421" y="3038180"/>
                    <a:pt x="356308" y="3055293"/>
                    <a:pt x="335198" y="3055293"/>
                  </a:cubicBezTo>
                  <a:lnTo>
                    <a:pt x="38223" y="3055293"/>
                  </a:lnTo>
                  <a:cubicBezTo>
                    <a:pt x="17113" y="3055293"/>
                    <a:pt x="0" y="3038180"/>
                    <a:pt x="0" y="3017070"/>
                  </a:cubicBezTo>
                  <a:lnTo>
                    <a:pt x="0" y="38223"/>
                  </a:lnTo>
                  <a:cubicBezTo>
                    <a:pt x="0" y="17113"/>
                    <a:pt x="17113" y="0"/>
                    <a:pt x="38223" y="0"/>
                  </a:cubicBezTo>
                  <a:close/>
                </a:path>
              </a:pathLst>
            </a:custGeom>
            <a:solidFill>
              <a:srgbClr val="EB9837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73421" cy="30933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-203029"/>
            <a:ext cx="8461673" cy="10597860"/>
            <a:chOff x="0" y="0"/>
            <a:chExt cx="749799" cy="93908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49799" cy="939089"/>
            </a:xfrm>
            <a:custGeom>
              <a:avLst/>
              <a:gdLst/>
              <a:ahLst/>
              <a:cxnLst/>
              <a:rect l="l" t="t" r="r" b="b"/>
              <a:pathLst>
                <a:path w="749799" h="939089">
                  <a:moveTo>
                    <a:pt x="0" y="0"/>
                  </a:moveTo>
                  <a:lnTo>
                    <a:pt x="749799" y="0"/>
                  </a:lnTo>
                  <a:lnTo>
                    <a:pt x="749799" y="939089"/>
                  </a:lnTo>
                  <a:lnTo>
                    <a:pt x="0" y="939089"/>
                  </a:lnTo>
                  <a:close/>
                </a:path>
              </a:pathLst>
            </a:custGeom>
            <a:blipFill>
              <a:blip r:embed="rId2"/>
              <a:stretch>
                <a:fillRect l="-12622" r="-12622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id="7" name="Freeform 7"/>
          <p:cNvSpPr/>
          <p:nvPr/>
        </p:nvSpPr>
        <p:spPr>
          <a:xfrm>
            <a:off x="15550974" y="922869"/>
            <a:ext cx="307387" cy="589070"/>
          </a:xfrm>
          <a:custGeom>
            <a:avLst/>
            <a:gdLst/>
            <a:ahLst/>
            <a:cxnLst/>
            <a:rect l="l" t="t" r="r" b="b"/>
            <a:pathLst>
              <a:path w="307387" h="589070">
                <a:moveTo>
                  <a:pt x="0" y="0"/>
                </a:moveTo>
                <a:lnTo>
                  <a:pt x="307387" y="0"/>
                </a:lnTo>
                <a:lnTo>
                  <a:pt x="307387" y="589070"/>
                </a:lnTo>
                <a:lnTo>
                  <a:pt x="0" y="58907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886250" y="871307"/>
            <a:ext cx="6848337" cy="1082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04"/>
              </a:lnSpc>
            </a:pPr>
            <a:r>
              <a:rPr lang="en-US" sz="8498" b="1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objectives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886250" y="2230331"/>
            <a:ext cx="7866832" cy="6142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8146" lvl="1" indent="-249073" algn="just">
              <a:lnSpc>
                <a:spcPts val="3230"/>
              </a:lnSpc>
              <a:buFont typeface="Arial"/>
              <a:buChar char="•"/>
            </a:pPr>
            <a:r>
              <a:rPr lang="en-US" sz="230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To develop an AI-powered chat assistant for farmers.</a:t>
            </a:r>
          </a:p>
          <a:p>
            <a:pPr marL="498146" lvl="1" indent="-249073" algn="just">
              <a:lnSpc>
                <a:spcPts val="3230"/>
              </a:lnSpc>
              <a:buFont typeface="Arial"/>
              <a:buChar char="•"/>
            </a:pPr>
            <a:r>
              <a:rPr lang="en-US" sz="230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To support multiple languages for easy farmer interaction.</a:t>
            </a:r>
          </a:p>
          <a:p>
            <a:pPr marL="498146" lvl="1" indent="-249073" algn="just">
              <a:lnSpc>
                <a:spcPts val="3230"/>
              </a:lnSpc>
              <a:buFont typeface="Arial"/>
              <a:buChar char="•"/>
            </a:pPr>
            <a:r>
              <a:rPr lang="en-US" sz="230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To provide real-time solutions for crop, fertilizer, and pest management.</a:t>
            </a:r>
          </a:p>
          <a:p>
            <a:pPr marL="498146" lvl="1" indent="-249073" algn="just">
              <a:lnSpc>
                <a:spcPts val="3230"/>
              </a:lnSpc>
              <a:buFont typeface="Arial"/>
              <a:buChar char="•"/>
            </a:pPr>
            <a:r>
              <a:rPr lang="en-US" sz="230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To give accurate weather forecasts and market price updates.</a:t>
            </a:r>
          </a:p>
          <a:p>
            <a:pPr marL="498146" lvl="1" indent="-249073" algn="just">
              <a:lnSpc>
                <a:spcPts val="3230"/>
              </a:lnSpc>
              <a:buFont typeface="Arial"/>
              <a:buChar char="•"/>
            </a:pPr>
            <a:r>
              <a:rPr lang="en-US" sz="230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To use Natural Language Processing (NLP) for understanding user queries.</a:t>
            </a:r>
          </a:p>
          <a:p>
            <a:pPr marL="498146" lvl="1" indent="-249073" algn="just">
              <a:lnSpc>
                <a:spcPts val="3230"/>
              </a:lnSpc>
              <a:buFont typeface="Arial"/>
              <a:buChar char="•"/>
            </a:pPr>
            <a:r>
              <a:rPr lang="en-US" sz="230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To promote smart and sustainable agriculture through technology.</a:t>
            </a:r>
          </a:p>
          <a:p>
            <a:pPr marL="498146" lvl="1" indent="-249073" algn="just">
              <a:lnSpc>
                <a:spcPts val="3230"/>
              </a:lnSpc>
              <a:spcBef>
                <a:spcPct val="0"/>
              </a:spcBef>
              <a:buFont typeface="Arial"/>
              <a:buChar char="•"/>
            </a:pPr>
            <a:r>
              <a:rPr lang="en-US" sz="2307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To make agricultural knowledge accessible anytime and anywhere.</a:t>
            </a:r>
          </a:p>
          <a:p>
            <a:pPr algn="just">
              <a:lnSpc>
                <a:spcPts val="3230"/>
              </a:lnSpc>
              <a:spcBef>
                <a:spcPct val="0"/>
              </a:spcBef>
            </a:pPr>
            <a:endParaRPr/>
          </a:p>
        </p:txBody>
      </p:sp>
      <p:grpSp>
        <p:nvGrpSpPr>
          <p:cNvPr id="10" name="Group 10"/>
          <p:cNvGrpSpPr/>
          <p:nvPr/>
        </p:nvGrpSpPr>
        <p:grpSpPr>
          <a:xfrm>
            <a:off x="-2140420" y="-448598"/>
            <a:ext cx="3938179" cy="2220712"/>
            <a:chOff x="0" y="0"/>
            <a:chExt cx="1037216" cy="58487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37216" cy="584879"/>
            </a:xfrm>
            <a:custGeom>
              <a:avLst/>
              <a:gdLst/>
              <a:ahLst/>
              <a:cxnLst/>
              <a:rect l="l" t="t" r="r" b="b"/>
              <a:pathLst>
                <a:path w="1037216" h="584879">
                  <a:moveTo>
                    <a:pt x="0" y="0"/>
                  </a:moveTo>
                  <a:lnTo>
                    <a:pt x="1037216" y="0"/>
                  </a:lnTo>
                  <a:lnTo>
                    <a:pt x="1037216" y="584879"/>
                  </a:lnTo>
                  <a:lnTo>
                    <a:pt x="0" y="584879"/>
                  </a:lnTo>
                  <a:close/>
                </a:path>
              </a:pathLst>
            </a:custGeom>
            <a:solidFill>
              <a:srgbClr val="487307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037216" cy="6229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689972" y="913910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FFFCF3"/>
                </a:solidFill>
                <a:latin typeface="Garet Bold"/>
                <a:ea typeface="Garet Bold"/>
                <a:cs typeface="Garet Bold"/>
                <a:sym typeface="Garet Bold"/>
              </a:rPr>
              <a:t>03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39064" y="-389466"/>
            <a:ext cx="18966128" cy="11065933"/>
            <a:chOff x="0" y="0"/>
            <a:chExt cx="4995194" cy="29144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95194" cy="2914484"/>
            </a:xfrm>
            <a:custGeom>
              <a:avLst/>
              <a:gdLst/>
              <a:ahLst/>
              <a:cxnLst/>
              <a:rect l="l" t="t" r="r" b="b"/>
              <a:pathLst>
                <a:path w="4995194" h="2914484">
                  <a:moveTo>
                    <a:pt x="0" y="0"/>
                  </a:moveTo>
                  <a:lnTo>
                    <a:pt x="4995194" y="0"/>
                  </a:lnTo>
                  <a:lnTo>
                    <a:pt x="4995194" y="2914484"/>
                  </a:lnTo>
                  <a:lnTo>
                    <a:pt x="0" y="2914484"/>
                  </a:lnTo>
                  <a:close/>
                </a:path>
              </a:pathLst>
            </a:custGeom>
            <a:solidFill>
              <a:srgbClr val="9D884E">
                <a:alpha val="26667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995194" cy="29525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603731" y="-2605159"/>
            <a:ext cx="2537463" cy="4927713"/>
            <a:chOff x="0" y="0"/>
            <a:chExt cx="668303" cy="129783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68303" cy="1297834"/>
            </a:xfrm>
            <a:custGeom>
              <a:avLst/>
              <a:gdLst/>
              <a:ahLst/>
              <a:cxnLst/>
              <a:rect l="l" t="t" r="r" b="b"/>
              <a:pathLst>
                <a:path w="668303" h="1297834">
                  <a:moveTo>
                    <a:pt x="0" y="0"/>
                  </a:moveTo>
                  <a:lnTo>
                    <a:pt x="668303" y="0"/>
                  </a:lnTo>
                  <a:lnTo>
                    <a:pt x="668303" y="1297834"/>
                  </a:lnTo>
                  <a:lnTo>
                    <a:pt x="0" y="1297834"/>
                  </a:lnTo>
                  <a:close/>
                </a:path>
              </a:pathLst>
            </a:custGeom>
            <a:solidFill>
              <a:srgbClr val="487307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668303" cy="13359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689972" y="913910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FFFCF3"/>
                </a:solidFill>
                <a:latin typeface="Garet Bold"/>
                <a:ea typeface="Garet Bold"/>
                <a:cs typeface="Garet Bold"/>
                <a:sym typeface="Garet Bold"/>
              </a:rPr>
              <a:t>04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199253" y="907753"/>
            <a:ext cx="10455762" cy="863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3"/>
              </a:lnSpc>
            </a:pPr>
            <a:r>
              <a:rPr lang="en-US" sz="6874" b="1" dirty="0">
                <a:solidFill>
                  <a:srgbClr val="70821F"/>
                </a:solidFill>
                <a:latin typeface="Garet Bold"/>
                <a:ea typeface="Garet Bold"/>
                <a:cs typeface="Garet Bold"/>
                <a:sym typeface="Garet Bold"/>
              </a:rPr>
              <a:t>System architecture</a:t>
            </a:r>
          </a:p>
        </p:txBody>
      </p:sp>
      <p:pic>
        <p:nvPicPr>
          <p:cNvPr id="10" name="Picture 9" descr="Screenshot 2025-11-08 16351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7390" y="2357418"/>
            <a:ext cx="13930410" cy="75724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00897" y="8557181"/>
            <a:ext cx="16400573" cy="900434"/>
            <a:chOff x="0" y="0"/>
            <a:chExt cx="4319493" cy="2371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19493" cy="237151"/>
            </a:xfrm>
            <a:custGeom>
              <a:avLst/>
              <a:gdLst/>
              <a:ahLst/>
              <a:cxnLst/>
              <a:rect l="l" t="t" r="r" b="b"/>
              <a:pathLst>
                <a:path w="4319493" h="237151">
                  <a:moveTo>
                    <a:pt x="3304" y="0"/>
                  </a:moveTo>
                  <a:lnTo>
                    <a:pt x="4316188" y="0"/>
                  </a:lnTo>
                  <a:cubicBezTo>
                    <a:pt x="4318013" y="0"/>
                    <a:pt x="4319493" y="1479"/>
                    <a:pt x="4319493" y="3304"/>
                  </a:cubicBezTo>
                  <a:lnTo>
                    <a:pt x="4319493" y="233847"/>
                  </a:lnTo>
                  <a:cubicBezTo>
                    <a:pt x="4319493" y="235672"/>
                    <a:pt x="4318013" y="237151"/>
                    <a:pt x="4316188" y="237151"/>
                  </a:cubicBezTo>
                  <a:lnTo>
                    <a:pt x="3304" y="237151"/>
                  </a:lnTo>
                  <a:cubicBezTo>
                    <a:pt x="1479" y="237151"/>
                    <a:pt x="0" y="235672"/>
                    <a:pt x="0" y="233847"/>
                  </a:cubicBezTo>
                  <a:lnTo>
                    <a:pt x="0" y="3304"/>
                  </a:lnTo>
                  <a:cubicBezTo>
                    <a:pt x="0" y="1479"/>
                    <a:pt x="1479" y="0"/>
                    <a:pt x="3304" y="0"/>
                  </a:cubicBezTo>
                  <a:close/>
                </a:path>
              </a:pathLst>
            </a:custGeom>
            <a:solidFill>
              <a:srgbClr val="B4C273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319493" cy="2752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787360" y="-559467"/>
            <a:ext cx="961418" cy="11600565"/>
            <a:chOff x="0" y="0"/>
            <a:chExt cx="253213" cy="305529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53213" cy="3055293"/>
            </a:xfrm>
            <a:custGeom>
              <a:avLst/>
              <a:gdLst/>
              <a:ahLst/>
              <a:cxnLst/>
              <a:rect l="l" t="t" r="r" b="b"/>
              <a:pathLst>
                <a:path w="253213" h="3055293">
                  <a:moveTo>
                    <a:pt x="56368" y="0"/>
                  </a:moveTo>
                  <a:lnTo>
                    <a:pt x="196845" y="0"/>
                  </a:lnTo>
                  <a:cubicBezTo>
                    <a:pt x="227976" y="0"/>
                    <a:pt x="253213" y="25237"/>
                    <a:pt x="253213" y="56368"/>
                  </a:cubicBezTo>
                  <a:lnTo>
                    <a:pt x="253213" y="2998925"/>
                  </a:lnTo>
                  <a:cubicBezTo>
                    <a:pt x="253213" y="3030056"/>
                    <a:pt x="227976" y="3055293"/>
                    <a:pt x="196845" y="3055293"/>
                  </a:cubicBezTo>
                  <a:lnTo>
                    <a:pt x="56368" y="3055293"/>
                  </a:lnTo>
                  <a:cubicBezTo>
                    <a:pt x="25237" y="3055293"/>
                    <a:pt x="0" y="3030056"/>
                    <a:pt x="0" y="2998925"/>
                  </a:cubicBezTo>
                  <a:lnTo>
                    <a:pt x="0" y="56368"/>
                  </a:lnTo>
                  <a:cubicBezTo>
                    <a:pt x="0" y="25237"/>
                    <a:pt x="25237" y="0"/>
                    <a:pt x="56368" y="0"/>
                  </a:cubicBezTo>
                  <a:close/>
                </a:path>
              </a:pathLst>
            </a:custGeom>
            <a:solidFill>
              <a:srgbClr val="EB9837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53213" cy="30933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748778" y="0"/>
            <a:ext cx="5539222" cy="5346529"/>
            <a:chOff x="0" y="0"/>
            <a:chExt cx="972934" cy="93908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72934" cy="939089"/>
            </a:xfrm>
            <a:custGeom>
              <a:avLst/>
              <a:gdLst/>
              <a:ahLst/>
              <a:cxnLst/>
              <a:rect l="l" t="t" r="r" b="b"/>
              <a:pathLst>
                <a:path w="972934" h="939089">
                  <a:moveTo>
                    <a:pt x="0" y="0"/>
                  </a:moveTo>
                  <a:lnTo>
                    <a:pt x="972934" y="0"/>
                  </a:lnTo>
                  <a:lnTo>
                    <a:pt x="972934" y="939089"/>
                  </a:lnTo>
                  <a:lnTo>
                    <a:pt x="0" y="939089"/>
                  </a:lnTo>
                  <a:close/>
                </a:path>
              </a:pathLst>
            </a:custGeom>
            <a:blipFill>
              <a:blip r:embed="rId2" cstate="print"/>
              <a:stretch>
                <a:fillRect l="-22300" r="-2230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10" name="Group 10"/>
          <p:cNvGrpSpPr/>
          <p:nvPr/>
        </p:nvGrpSpPr>
        <p:grpSpPr>
          <a:xfrm>
            <a:off x="12748778" y="5346529"/>
            <a:ext cx="5539222" cy="4940471"/>
            <a:chOff x="0" y="0"/>
            <a:chExt cx="972934" cy="86776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972934" cy="867767"/>
            </a:xfrm>
            <a:custGeom>
              <a:avLst/>
              <a:gdLst/>
              <a:ahLst/>
              <a:cxnLst/>
              <a:rect l="l" t="t" r="r" b="b"/>
              <a:pathLst>
                <a:path w="972934" h="867767">
                  <a:moveTo>
                    <a:pt x="0" y="0"/>
                  </a:moveTo>
                  <a:lnTo>
                    <a:pt x="972934" y="0"/>
                  </a:lnTo>
                  <a:lnTo>
                    <a:pt x="972934" y="867767"/>
                  </a:lnTo>
                  <a:lnTo>
                    <a:pt x="0" y="867767"/>
                  </a:lnTo>
                  <a:close/>
                </a:path>
              </a:pathLst>
            </a:custGeom>
            <a:blipFill>
              <a:blip r:embed="rId3"/>
              <a:stretch>
                <a:fillRect l="-29457" r="-29457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id="12" name="Freeform 12"/>
          <p:cNvSpPr/>
          <p:nvPr/>
        </p:nvSpPr>
        <p:spPr>
          <a:xfrm>
            <a:off x="1638244" y="922869"/>
            <a:ext cx="307387" cy="589070"/>
          </a:xfrm>
          <a:custGeom>
            <a:avLst/>
            <a:gdLst/>
            <a:ahLst/>
            <a:cxnLst/>
            <a:rect l="l" t="t" r="r" b="b"/>
            <a:pathLst>
              <a:path w="307387" h="589070">
                <a:moveTo>
                  <a:pt x="0" y="0"/>
                </a:moveTo>
                <a:lnTo>
                  <a:pt x="307388" y="0"/>
                </a:lnTo>
                <a:lnTo>
                  <a:pt x="307388" y="589070"/>
                </a:lnTo>
                <a:lnTo>
                  <a:pt x="0" y="58907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136772" y="591137"/>
            <a:ext cx="9193356" cy="2082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04"/>
              </a:lnSpc>
            </a:pPr>
            <a:r>
              <a:rPr lang="en-US" sz="8498" b="1">
                <a:solidFill>
                  <a:srgbClr val="70821F"/>
                </a:solidFill>
                <a:latin typeface="Garet Bold"/>
                <a:ea typeface="Garet Bold"/>
                <a:cs typeface="Garet Bold"/>
                <a:sym typeface="Garet Bold"/>
              </a:rPr>
              <a:t>Technology used in project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36772" y="2925850"/>
            <a:ext cx="8899067" cy="4553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52486" lvl="1" indent="-276243" algn="l">
              <a:lnSpc>
                <a:spcPts val="3582"/>
              </a:lnSpc>
              <a:buFont typeface="Arial"/>
              <a:buChar char="•"/>
            </a:pPr>
            <a:r>
              <a:rPr lang="en-US" sz="2558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Frontend: HTML5, CSS3, JavaScript, Bootstrap / Tailwind CSS</a:t>
            </a:r>
          </a:p>
          <a:p>
            <a:pPr marL="552486" lvl="1" indent="-276243" algn="l">
              <a:lnSpc>
                <a:spcPts val="3582"/>
              </a:lnSpc>
              <a:buFont typeface="Arial"/>
              <a:buChar char="•"/>
            </a:pPr>
            <a:r>
              <a:rPr lang="en-US" sz="2558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Programming Language : Python </a:t>
            </a:r>
          </a:p>
          <a:p>
            <a:pPr marL="552486" lvl="1" indent="-276243" algn="l">
              <a:lnSpc>
                <a:spcPts val="3582"/>
              </a:lnSpc>
              <a:buFont typeface="Arial"/>
              <a:buChar char="•"/>
            </a:pPr>
            <a:r>
              <a:rPr lang="en-US" sz="2558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AI &amp; NLP: spaCy, NLTK, Transformers, Language Translation API</a:t>
            </a:r>
          </a:p>
          <a:p>
            <a:pPr marL="552486" lvl="1" indent="-276243" algn="l">
              <a:lnSpc>
                <a:spcPts val="3582"/>
              </a:lnSpc>
              <a:buFont typeface="Arial"/>
              <a:buChar char="•"/>
            </a:pPr>
            <a:r>
              <a:rPr lang="en-US" sz="2558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Database:  SQLite</a:t>
            </a:r>
          </a:p>
          <a:p>
            <a:pPr marL="552486" lvl="1" indent="-276243" algn="l">
              <a:lnSpc>
                <a:spcPts val="3582"/>
              </a:lnSpc>
              <a:buFont typeface="Arial"/>
              <a:buChar char="•"/>
            </a:pPr>
            <a:r>
              <a:rPr lang="en-US" sz="2558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External APIs: Weather API, Crop &amp; Market Price Data</a:t>
            </a:r>
          </a:p>
          <a:p>
            <a:pPr marL="552486" lvl="1" indent="-276243" algn="l">
              <a:lnSpc>
                <a:spcPts val="3582"/>
              </a:lnSpc>
              <a:buFont typeface="Arial"/>
              <a:buChar char="•"/>
            </a:pPr>
            <a:r>
              <a:rPr lang="en-US" sz="2558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Tools: VS Code / PyCharm, Git &amp; GitHub</a:t>
            </a:r>
          </a:p>
          <a:p>
            <a:pPr algn="l">
              <a:lnSpc>
                <a:spcPts val="3582"/>
              </a:lnSpc>
              <a:spcBef>
                <a:spcPct val="0"/>
              </a:spcBef>
            </a:pPr>
            <a:endParaRPr/>
          </a:p>
        </p:txBody>
      </p:sp>
      <p:sp>
        <p:nvSpPr>
          <p:cNvPr id="15" name="TextBox 15"/>
          <p:cNvSpPr txBox="1"/>
          <p:nvPr/>
        </p:nvSpPr>
        <p:spPr>
          <a:xfrm>
            <a:off x="10542199" y="8656353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05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140420" y="-724065"/>
            <a:ext cx="12090661" cy="11411927"/>
            <a:chOff x="0" y="0"/>
            <a:chExt cx="3184372" cy="30056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84372" cy="3005610"/>
            </a:xfrm>
            <a:custGeom>
              <a:avLst/>
              <a:gdLst/>
              <a:ahLst/>
              <a:cxnLst/>
              <a:rect l="l" t="t" r="r" b="b"/>
              <a:pathLst>
                <a:path w="3184372" h="3005610">
                  <a:moveTo>
                    <a:pt x="0" y="0"/>
                  </a:moveTo>
                  <a:lnTo>
                    <a:pt x="3184372" y="0"/>
                  </a:lnTo>
                  <a:lnTo>
                    <a:pt x="3184372" y="3005610"/>
                  </a:lnTo>
                  <a:lnTo>
                    <a:pt x="0" y="3005610"/>
                  </a:lnTo>
                  <a:close/>
                </a:path>
              </a:pathLst>
            </a:custGeom>
            <a:solidFill>
              <a:srgbClr val="133D3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184372" cy="30437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140420" y="-448598"/>
            <a:ext cx="3938179" cy="2220712"/>
            <a:chOff x="0" y="0"/>
            <a:chExt cx="1037216" cy="5848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37216" cy="584879"/>
            </a:xfrm>
            <a:custGeom>
              <a:avLst/>
              <a:gdLst/>
              <a:ahLst/>
              <a:cxnLst/>
              <a:rect l="l" t="t" r="r" b="b"/>
              <a:pathLst>
                <a:path w="1037216" h="584879">
                  <a:moveTo>
                    <a:pt x="0" y="0"/>
                  </a:moveTo>
                  <a:lnTo>
                    <a:pt x="1037216" y="0"/>
                  </a:lnTo>
                  <a:lnTo>
                    <a:pt x="1037216" y="584879"/>
                  </a:lnTo>
                  <a:lnTo>
                    <a:pt x="0" y="584879"/>
                  </a:lnTo>
                  <a:close/>
                </a:path>
              </a:pathLst>
            </a:custGeom>
            <a:solidFill>
              <a:srgbClr val="487307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037216" cy="6229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5708358" y="922869"/>
            <a:ext cx="307387" cy="589070"/>
          </a:xfrm>
          <a:custGeom>
            <a:avLst/>
            <a:gdLst/>
            <a:ahLst/>
            <a:cxnLst/>
            <a:rect l="l" t="t" r="r" b="b"/>
            <a:pathLst>
              <a:path w="307387" h="589070">
                <a:moveTo>
                  <a:pt x="0" y="0"/>
                </a:moveTo>
                <a:lnTo>
                  <a:pt x="307387" y="0"/>
                </a:lnTo>
                <a:lnTo>
                  <a:pt x="307387" y="589070"/>
                </a:lnTo>
                <a:lnTo>
                  <a:pt x="0" y="58907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590911" y="5305452"/>
            <a:ext cx="3503675" cy="3503675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 cstate="print"/>
              <a:stretch>
                <a:fillRect l="-33857" r="-33857"/>
              </a:stretch>
            </a:blipFill>
            <a:ln w="85725" cap="sq">
              <a:solidFill>
                <a:srgbClr val="FFFCF3"/>
              </a:solidFill>
              <a:prstDash val="solid"/>
              <a:miter/>
            </a:ln>
          </p:spPr>
        </p:sp>
      </p:grpSp>
      <p:sp>
        <p:nvSpPr>
          <p:cNvPr id="11" name="TextBox 11"/>
          <p:cNvSpPr txBox="1"/>
          <p:nvPr/>
        </p:nvSpPr>
        <p:spPr>
          <a:xfrm>
            <a:off x="689972" y="913910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FFFCF3"/>
                </a:solidFill>
                <a:latin typeface="Garet Bold"/>
                <a:ea typeface="Garet Bold"/>
                <a:cs typeface="Garet Bold"/>
                <a:sym typeface="Garet Bold"/>
              </a:rPr>
              <a:t>06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90911" y="2517178"/>
            <a:ext cx="8690731" cy="2167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65"/>
              </a:lnSpc>
            </a:pPr>
            <a:r>
              <a:rPr lang="en-US" sz="4586" b="1">
                <a:solidFill>
                  <a:srgbClr val="FFFAF5"/>
                </a:solidFill>
                <a:latin typeface="Garet Bold"/>
                <a:ea typeface="Garet Bold"/>
                <a:cs typeface="Garet Bold"/>
                <a:sym typeface="Garet Bold"/>
              </a:rPr>
              <a:t>Advanced Features of AI AgroBot for Smarter Farming</a:t>
            </a:r>
          </a:p>
          <a:p>
            <a:pPr algn="ctr">
              <a:lnSpc>
                <a:spcPts val="4265"/>
              </a:lnSpc>
            </a:pPr>
            <a:endParaRPr/>
          </a:p>
        </p:txBody>
      </p:sp>
      <p:grpSp>
        <p:nvGrpSpPr>
          <p:cNvPr id="13" name="Group 13"/>
          <p:cNvGrpSpPr/>
          <p:nvPr/>
        </p:nvGrpSpPr>
        <p:grpSpPr>
          <a:xfrm>
            <a:off x="4641637" y="5305452"/>
            <a:ext cx="3503675" cy="3503675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 cstate="print"/>
              <a:stretch>
                <a:fillRect l="-24906" r="-24906"/>
              </a:stretch>
            </a:blipFill>
            <a:ln w="85725" cap="sq">
              <a:solidFill>
                <a:srgbClr val="FFFCF3"/>
              </a:solidFill>
              <a:prstDash val="solid"/>
              <a:miter/>
            </a:ln>
          </p:spPr>
        </p:sp>
      </p:grpSp>
      <p:sp>
        <p:nvSpPr>
          <p:cNvPr id="15" name="TextBox 15"/>
          <p:cNvSpPr txBox="1"/>
          <p:nvPr/>
        </p:nvSpPr>
        <p:spPr>
          <a:xfrm>
            <a:off x="10244809" y="743998"/>
            <a:ext cx="7541183" cy="8703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5521" lvl="1" indent="-332761" algn="just">
              <a:lnSpc>
                <a:spcPts val="4315"/>
              </a:lnSpc>
              <a:buFont typeface="Arial"/>
              <a:buChar char="•"/>
            </a:pPr>
            <a:r>
              <a:rPr lang="en-US" sz="3082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Integrates AI and NLP to provide intelligent, real-time assistance to farmers.</a:t>
            </a:r>
          </a:p>
          <a:p>
            <a:pPr marL="665521" lvl="1" indent="-332761" algn="just">
              <a:lnSpc>
                <a:spcPts val="4315"/>
              </a:lnSpc>
              <a:buFont typeface="Arial"/>
              <a:buChar char="•"/>
            </a:pPr>
            <a:r>
              <a:rPr lang="en-US" sz="3082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Enhances decision-making in crop management, fertilizer use, and pest control.</a:t>
            </a:r>
          </a:p>
          <a:p>
            <a:pPr marL="665521" lvl="1" indent="-332761" algn="just">
              <a:lnSpc>
                <a:spcPts val="4315"/>
              </a:lnSpc>
              <a:buFont typeface="Arial"/>
              <a:buChar char="•"/>
            </a:pPr>
            <a:r>
              <a:rPr lang="en-US" sz="3082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Utilizes live weather and market data to deliver accurate, data-driven insights.</a:t>
            </a:r>
          </a:p>
          <a:p>
            <a:pPr marL="665521" lvl="1" indent="-332761" algn="just">
              <a:lnSpc>
                <a:spcPts val="4315"/>
              </a:lnSpc>
              <a:buFont typeface="Arial"/>
              <a:buChar char="•"/>
            </a:pPr>
            <a:r>
              <a:rPr lang="en-US" sz="3082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Supports multilingual interaction for easy communication with farmers in local languages.</a:t>
            </a:r>
          </a:p>
          <a:p>
            <a:pPr marL="665521" lvl="1" indent="-332761" algn="just">
              <a:lnSpc>
                <a:spcPts val="4315"/>
              </a:lnSpc>
              <a:spcBef>
                <a:spcPct val="0"/>
              </a:spcBef>
              <a:buFont typeface="Arial"/>
              <a:buChar char="•"/>
            </a:pPr>
            <a:r>
              <a:rPr lang="en-US" sz="3082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Promotes sustainable and smart farming through automation and advanced analytics.</a:t>
            </a:r>
          </a:p>
          <a:p>
            <a:pPr algn="just">
              <a:lnSpc>
                <a:spcPts val="4315"/>
              </a:lnSpc>
              <a:spcBef>
                <a:spcPct val="0"/>
              </a:spcBef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9246988" y="395741"/>
            <a:ext cx="18966128" cy="9633740"/>
            <a:chOff x="0" y="0"/>
            <a:chExt cx="4995194" cy="253728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95194" cy="2537281"/>
            </a:xfrm>
            <a:custGeom>
              <a:avLst/>
              <a:gdLst/>
              <a:ahLst/>
              <a:cxnLst/>
              <a:rect l="l" t="t" r="r" b="b"/>
              <a:pathLst>
                <a:path w="4995194" h="2537281">
                  <a:moveTo>
                    <a:pt x="0" y="0"/>
                  </a:moveTo>
                  <a:lnTo>
                    <a:pt x="4995194" y="0"/>
                  </a:lnTo>
                  <a:lnTo>
                    <a:pt x="4995194" y="2537281"/>
                  </a:lnTo>
                  <a:lnTo>
                    <a:pt x="0" y="2537281"/>
                  </a:lnTo>
                  <a:close/>
                </a:path>
              </a:pathLst>
            </a:custGeom>
            <a:solidFill>
              <a:srgbClr val="FFEEBF">
                <a:alpha val="26667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995194" cy="25753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983942" y="1701919"/>
            <a:ext cx="4029026" cy="4029026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0" y="0"/>
                  </a:moveTo>
                  <a:lnTo>
                    <a:pt x="0" y="6350000"/>
                  </a:lnTo>
                  <a:lnTo>
                    <a:pt x="6350000" y="6350000"/>
                  </a:lnTo>
                  <a:cubicBezTo>
                    <a:pt x="6350000" y="2843530"/>
                    <a:pt x="3506470" y="0"/>
                    <a:pt x="0" y="0"/>
                  </a:cubicBezTo>
                  <a:close/>
                </a:path>
              </a:pathLst>
            </a:custGeom>
            <a:blipFill>
              <a:blip r:embed="rId2" cstate="print"/>
              <a:stretch>
                <a:fillRect l="-25000" r="-25000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1794441" y="5730945"/>
            <a:ext cx="3527355" cy="3527355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0" y="0"/>
                  </a:moveTo>
                  <a:cubicBezTo>
                    <a:pt x="0" y="3506470"/>
                    <a:pt x="2843530" y="6350000"/>
                    <a:pt x="6350000" y="6350000"/>
                  </a:cubicBezTo>
                  <a:lnTo>
                    <a:pt x="6350000" y="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5046" r="-25046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5293221" y="5143500"/>
            <a:ext cx="4307192" cy="4307192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0" y="0"/>
                  </a:moveTo>
                  <a:lnTo>
                    <a:pt x="0" y="6350000"/>
                  </a:lnTo>
                  <a:cubicBezTo>
                    <a:pt x="3506470" y="6350000"/>
                    <a:pt x="6350000" y="3506470"/>
                    <a:pt x="6350000" y="0"/>
                  </a:cubicBezTo>
                  <a:lnTo>
                    <a:pt x="0" y="0"/>
                  </a:lnTo>
                  <a:close/>
                </a:path>
              </a:pathLst>
            </a:custGeom>
            <a:blipFill>
              <a:blip r:embed="rId4" cstate="print"/>
              <a:stretch>
                <a:fillRect l="-25000" r="-25000"/>
              </a:stretch>
            </a:blipFill>
          </p:spPr>
        </p:sp>
      </p:grpSp>
      <p:grpSp>
        <p:nvGrpSpPr>
          <p:cNvPr id="11" name="Group 11"/>
          <p:cNvGrpSpPr/>
          <p:nvPr/>
        </p:nvGrpSpPr>
        <p:grpSpPr>
          <a:xfrm>
            <a:off x="794424" y="1701919"/>
            <a:ext cx="4498797" cy="4498797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0" y="6350000"/>
                  </a:moveTo>
                  <a:lnTo>
                    <a:pt x="6350000" y="6350000"/>
                  </a:lnTo>
                  <a:lnTo>
                    <a:pt x="6350000" y="0"/>
                  </a:lnTo>
                  <a:cubicBezTo>
                    <a:pt x="2843530" y="0"/>
                    <a:pt x="0" y="2843530"/>
                    <a:pt x="0" y="6350000"/>
                  </a:cubicBezTo>
                  <a:close/>
                </a:path>
              </a:pathLst>
            </a:custGeom>
            <a:blipFill>
              <a:blip r:embed="rId5" cstate="print"/>
              <a:stretch>
                <a:fillRect l="-24906" r="-24906"/>
              </a:stretch>
            </a:blipFill>
          </p:spPr>
        </p:sp>
      </p:grpSp>
      <p:grpSp>
        <p:nvGrpSpPr>
          <p:cNvPr id="13" name="Group 13"/>
          <p:cNvGrpSpPr/>
          <p:nvPr/>
        </p:nvGrpSpPr>
        <p:grpSpPr>
          <a:xfrm>
            <a:off x="2571127" y="1483545"/>
            <a:ext cx="1233759" cy="1233759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18417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8043100" y="7494622"/>
            <a:ext cx="1233759" cy="1233759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18417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15122969" y="922869"/>
            <a:ext cx="307387" cy="589070"/>
          </a:xfrm>
          <a:custGeom>
            <a:avLst/>
            <a:gdLst/>
            <a:ahLst/>
            <a:cxnLst/>
            <a:rect l="l" t="t" r="r" b="b"/>
            <a:pathLst>
              <a:path w="307387" h="589070">
                <a:moveTo>
                  <a:pt x="0" y="0"/>
                </a:moveTo>
                <a:lnTo>
                  <a:pt x="307388" y="0"/>
                </a:lnTo>
                <a:lnTo>
                  <a:pt x="307388" y="589070"/>
                </a:lnTo>
                <a:lnTo>
                  <a:pt x="0" y="589070"/>
                </a:lnTo>
                <a:lnTo>
                  <a:pt x="0" y="0"/>
                </a:lnTo>
                <a:close/>
              </a:path>
            </a:pathLst>
          </a:custGeom>
          <a:blipFill>
            <a:blip r:embed="rId6" cstate="print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10468251" y="1265693"/>
            <a:ext cx="7580870" cy="1082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04"/>
              </a:lnSpc>
            </a:pPr>
            <a:r>
              <a:rPr lang="en-US" sz="8498" b="1">
                <a:solidFill>
                  <a:srgbClr val="70821F"/>
                </a:solidFill>
                <a:latin typeface="Garet Bold"/>
                <a:ea typeface="Garet Bold"/>
                <a:cs typeface="Garet Bold"/>
                <a:sym typeface="Garet Bold"/>
              </a:rPr>
              <a:t>Conclusion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013179" y="2619597"/>
            <a:ext cx="7647441" cy="610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6591" lvl="1" indent="-268296" algn="just">
              <a:lnSpc>
                <a:spcPts val="3479"/>
              </a:lnSpc>
              <a:buFont typeface="Arial"/>
              <a:buChar char="•"/>
            </a:pPr>
            <a:r>
              <a:rPr lang="en-US" sz="2485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The AI-based Agriculture Chatbot serves as a smart digital assistant for farmers, providing instant and accurate answers to their farming-related queries. </a:t>
            </a:r>
          </a:p>
          <a:p>
            <a:pPr marL="536591" lvl="1" indent="-268296" algn="just">
              <a:lnSpc>
                <a:spcPts val="3479"/>
              </a:lnSpc>
              <a:buFont typeface="Arial"/>
              <a:buChar char="•"/>
            </a:pPr>
            <a:r>
              <a:rPr lang="en-US" sz="2485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By using Natural Language Processing (NLP) and Machine Learning, the system helps farmers make better decisions about crops, fertilizers, and pest management. </a:t>
            </a:r>
          </a:p>
          <a:p>
            <a:pPr marL="536591" lvl="1" indent="-268296" algn="just">
              <a:lnSpc>
                <a:spcPts val="3479"/>
              </a:lnSpc>
              <a:buFont typeface="Arial"/>
              <a:buChar char="•"/>
            </a:pPr>
            <a:r>
              <a:rPr lang="en-US" sz="2485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This technology not only saves time and effort but also promotes sustainable farming practices.</a:t>
            </a:r>
          </a:p>
          <a:p>
            <a:pPr marL="536591" lvl="1" indent="-268296" algn="just">
              <a:lnSpc>
                <a:spcPts val="3479"/>
              </a:lnSpc>
              <a:buFont typeface="Arial"/>
              <a:buChar char="•"/>
            </a:pPr>
            <a:r>
              <a:rPr lang="en-US" sz="2485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 Overall, the AgriBot represents a major step toward modernizing agriculture through AI innovation and digital empowerment.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-2140420" y="-448598"/>
            <a:ext cx="3938179" cy="2220712"/>
            <a:chOff x="0" y="0"/>
            <a:chExt cx="1037216" cy="584879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037216" cy="584879"/>
            </a:xfrm>
            <a:custGeom>
              <a:avLst/>
              <a:gdLst/>
              <a:ahLst/>
              <a:cxnLst/>
              <a:rect l="l" t="t" r="r" b="b"/>
              <a:pathLst>
                <a:path w="1037216" h="584879">
                  <a:moveTo>
                    <a:pt x="0" y="0"/>
                  </a:moveTo>
                  <a:lnTo>
                    <a:pt x="1037216" y="0"/>
                  </a:lnTo>
                  <a:lnTo>
                    <a:pt x="1037216" y="584879"/>
                  </a:lnTo>
                  <a:lnTo>
                    <a:pt x="0" y="584879"/>
                  </a:lnTo>
                  <a:close/>
                </a:path>
              </a:pathLst>
            </a:custGeom>
            <a:solidFill>
              <a:srgbClr val="487307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1037216" cy="6229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689972" y="913910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IN" sz="3577" b="1" dirty="0" smtClean="0">
                <a:solidFill>
                  <a:srgbClr val="FFFCF3"/>
                </a:solidFill>
                <a:latin typeface="Garet Bold"/>
                <a:ea typeface="Garet Bold"/>
                <a:cs typeface="Garet Bold"/>
                <a:sym typeface="Garet Bold"/>
              </a:rPr>
              <a:t>07</a:t>
            </a:r>
            <a:endParaRPr lang="en-US" sz="3577" b="1" dirty="0">
              <a:solidFill>
                <a:srgbClr val="FFFCF3"/>
              </a:solidFill>
              <a:latin typeface="Garet Bold"/>
              <a:ea typeface="Garet Bold"/>
              <a:cs typeface="Garet Bold"/>
              <a:sym typeface="Garet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 t="-9259" b="-925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5982155"/>
            <a:ext cx="18288000" cy="4412675"/>
            <a:chOff x="0" y="0"/>
            <a:chExt cx="1667432" cy="39101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67432" cy="391012"/>
            </a:xfrm>
            <a:custGeom>
              <a:avLst/>
              <a:gdLst/>
              <a:ahLst/>
              <a:cxnLst/>
              <a:rect l="l" t="t" r="r" b="b"/>
              <a:pathLst>
                <a:path w="1667432" h="391012">
                  <a:moveTo>
                    <a:pt x="0" y="0"/>
                  </a:moveTo>
                  <a:lnTo>
                    <a:pt x="1667432" y="0"/>
                  </a:lnTo>
                  <a:lnTo>
                    <a:pt x="1667432" y="391012"/>
                  </a:lnTo>
                  <a:lnTo>
                    <a:pt x="0" y="391012"/>
                  </a:lnTo>
                  <a:close/>
                </a:path>
              </a:pathLst>
            </a:custGeom>
            <a:blipFill>
              <a:blip r:embed="rId3" cstate="print"/>
              <a:stretch>
                <a:fillRect t="-92146" b="-92146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4781480" y="2451548"/>
            <a:ext cx="8315842" cy="1886685"/>
            <a:chOff x="0" y="0"/>
            <a:chExt cx="2472317" cy="56091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72317" cy="560915"/>
            </a:xfrm>
            <a:custGeom>
              <a:avLst/>
              <a:gdLst/>
              <a:ahLst/>
              <a:cxnLst/>
              <a:rect l="l" t="t" r="r" b="b"/>
              <a:pathLst>
                <a:path w="2472317" h="560915">
                  <a:moveTo>
                    <a:pt x="0" y="0"/>
                  </a:moveTo>
                  <a:lnTo>
                    <a:pt x="2472317" y="0"/>
                  </a:lnTo>
                  <a:lnTo>
                    <a:pt x="2472317" y="560915"/>
                  </a:lnTo>
                  <a:lnTo>
                    <a:pt x="0" y="5609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F7F7F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472317" cy="5990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480296" y="2775817"/>
            <a:ext cx="14798008" cy="1562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41"/>
              </a:lnSpc>
            </a:pPr>
            <a:r>
              <a:rPr lang="en-US" sz="11120" b="1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Thank You!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421</Words>
  <Application>Microsoft Office PowerPoint</Application>
  <PresentationFormat>Custom</PresentationFormat>
  <Paragraphs>45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Times New Roman Bold</vt:lpstr>
      <vt:lpstr>Garet Light</vt:lpstr>
      <vt:lpstr>Garet Bold</vt:lpstr>
      <vt:lpstr>Calibri</vt:lpstr>
      <vt:lpstr>Times New Roman</vt:lpstr>
      <vt:lpstr>Poppins</vt:lpstr>
      <vt:lpstr>Codec Pro Bold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Modern Minimalist Agrifarm Company Presentation</dc:title>
  <dc:creator>Dinesh Reddy Pasunuri</dc:creator>
  <cp:lastModifiedBy>Dinesh Reddy Pasunuri</cp:lastModifiedBy>
  <cp:revision>3</cp:revision>
  <dcterms:created xsi:type="dcterms:W3CDTF">2006-08-16T00:00:00Z</dcterms:created>
  <dcterms:modified xsi:type="dcterms:W3CDTF">2025-11-08T13:38:16Z</dcterms:modified>
  <dc:identifier>DAG37KEyHaU</dc:identifier>
</cp:coreProperties>
</file>

<file path=docProps/thumbnail.jpeg>
</file>